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4" roundtripDataSignature="AMtx7mj1WyMm7pxqVLiYCckaAcQHFv1X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customschemas.google.com/relationships/presentationmetadata" Target="meta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0" name="Google Shape;69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7" name="Google Shape;69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7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  <p:sp>
        <p:nvSpPr>
          <p:cNvPr id="15" name="Google Shape;15;p70"/>
          <p:cNvSpPr txBox="1"/>
          <p:nvPr/>
        </p:nvSpPr>
        <p:spPr>
          <a:xfrm>
            <a:off x="10711544" y="6356350"/>
            <a:ext cx="642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s://arxiv.org/pdf/1804.03209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hyperlink" Target="https://commonvoice.mozilla.org/en/dataset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3" Type="http://schemas.openxmlformats.org/officeDocument/2006/relationships/image" Target="../media/image41.png"/><Relationship Id="rId1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hyperlink" Target="https://youtu.be/XnFYz-RSNe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jp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88.png"/><Relationship Id="rId13" Type="http://schemas.openxmlformats.org/officeDocument/2006/relationships/image" Target="../media/image94.png"/><Relationship Id="rId1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jp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5" Type="http://schemas.openxmlformats.org/officeDocument/2006/relationships/image" Target="../media/image100.png"/><Relationship Id="rId14" Type="http://schemas.openxmlformats.org/officeDocument/2006/relationships/image" Target="../media/image90.png"/><Relationship Id="rId17" Type="http://schemas.openxmlformats.org/officeDocument/2006/relationships/image" Target="../media/image97.png"/><Relationship Id="rId16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2.png"/><Relationship Id="rId18" Type="http://schemas.openxmlformats.org/officeDocument/2006/relationships/image" Target="../media/image96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5" Type="http://schemas.openxmlformats.org/officeDocument/2006/relationships/image" Target="../media/image108.png"/><Relationship Id="rId6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9.png"/><Relationship Id="rId4" Type="http://schemas.openxmlformats.org/officeDocument/2006/relationships/image" Target="../media/image102.png"/><Relationship Id="rId5" Type="http://schemas.openxmlformats.org/officeDocument/2006/relationships/image" Target="../media/image107.png"/><Relationship Id="rId6" Type="http://schemas.openxmlformats.org/officeDocument/2006/relationships/image" Target="../media/image1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hyperlink" Target="https://brianplancher.com/" TargetMode="External"/><Relationship Id="rId10" Type="http://schemas.openxmlformats.org/officeDocument/2006/relationships/hyperlink" Target="https://scholar.harvard.edu/vijay-janapa-reddi" TargetMode="External"/><Relationship Id="rId12" Type="http://schemas.openxmlformats.org/officeDocument/2006/relationships/hyperlink" Target="https://tinymlx.org/TinyML4D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sites.google.com/g.harvard.edu/tinyml/home" TargetMode="External"/><Relationship Id="rId4" Type="http://schemas.openxmlformats.org/officeDocument/2006/relationships/hyperlink" Target="https://www.edx.org/professional-certificate/harvardx-tiny-machine-learning" TargetMode="External"/><Relationship Id="rId9" Type="http://schemas.openxmlformats.org/officeDocument/2006/relationships/hyperlink" Target="http://www.laurencemoroney.com/" TargetMode="External"/><Relationship Id="rId5" Type="http://schemas.openxmlformats.org/officeDocument/2006/relationships/hyperlink" Target="https://www.coursera.org/learn/introduction-to-embedded-machine-learning" TargetMode="External"/><Relationship Id="rId6" Type="http://schemas.openxmlformats.org/officeDocument/2006/relationships/hyperlink" Target="https://www.oreilly.com/library/view/tinyml/9781492052036/" TargetMode="External"/><Relationship Id="rId7" Type="http://schemas.openxmlformats.org/officeDocument/2006/relationships/hyperlink" Target="https://shawnhymel.com/" TargetMode="External"/><Relationship Id="rId8" Type="http://schemas.openxmlformats.org/officeDocument/2006/relationships/hyperlink" Target="https://research.google/people/PeteWarden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A1A8AC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-214764"/>
            <a:ext cx="5457568" cy="7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82" y="4970054"/>
            <a:ext cx="1612827" cy="16128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491906" y="708758"/>
            <a:ext cx="5409706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FA6"/>
              </a:buClr>
              <a:buSzPts val="5400"/>
              <a:buFont typeface="Calibri"/>
              <a:buNone/>
            </a:pPr>
            <a:r>
              <a:rPr b="0" i="0" lang="en-CL" sz="5400" u="none" cap="none" strike="noStrike">
                <a:solidFill>
                  <a:srgbClr val="5E5F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CL" sz="5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IESTI01 – TinyML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000"/>
              <a:buFont typeface="Calibri"/>
              <a:buNone/>
            </a:pPr>
            <a:r>
              <a:rPr b="0" i="0" lang="en-CL" sz="4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Embedded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000"/>
              <a:buFont typeface="Calibri"/>
              <a:buNone/>
            </a:pPr>
            <a:r>
              <a:rPr b="0" i="0" lang="en-CL" sz="4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4800" u="none" cap="none" strike="noStrike">
              <a:solidFill>
                <a:srgbClr val="5E5F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958857" y="3331888"/>
            <a:ext cx="5409705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23"/>
            </a:pPr>
            <a:r>
              <a:rPr b="0" i="0" lang="en-C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Spotting (KWS) Introduction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187791" y="5454079"/>
            <a:ext cx="3713821" cy="917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b="0" i="0" lang="en-CL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Prof. Marcelo Rovai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b="0" i="0" lang="en-CL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UNIFEI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dk2"/>
                </a:solidFill>
              </a:rPr>
              <a:t>What is </a:t>
            </a:r>
            <a:br>
              <a:rPr lang="en-CL" sz="6600">
                <a:solidFill>
                  <a:schemeClr val="dk2"/>
                </a:solidFill>
              </a:rPr>
            </a:br>
            <a:r>
              <a:rPr lang="en-CL" sz="6600">
                <a:solidFill>
                  <a:schemeClr val="accent2"/>
                </a:solidFill>
              </a:rPr>
              <a:t>KeyWord Spotting?</a:t>
            </a:r>
            <a:endParaRPr sz="6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accent2"/>
                </a:solidFill>
              </a:rPr>
              <a:t>Keyword Spotting</a:t>
            </a:r>
            <a:br>
              <a:rPr lang="en-CL" sz="6600">
                <a:solidFill>
                  <a:schemeClr val="accent2"/>
                </a:solidFill>
              </a:rPr>
            </a:br>
            <a:r>
              <a:rPr lang="en-CL" sz="6600">
                <a:solidFill>
                  <a:schemeClr val="dk2"/>
                </a:solidFill>
              </a:rPr>
              <a:t>Datasets</a:t>
            </a:r>
            <a:endParaRPr sz="6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How do we build a </a:t>
            </a:r>
            <a:r>
              <a:rPr b="1" lang="en-CL">
                <a:solidFill>
                  <a:schemeClr val="accent6"/>
                </a:solidFill>
              </a:rPr>
              <a:t>good</a:t>
            </a:r>
            <a:r>
              <a:rPr lang="en-CL"/>
              <a:t> dataset?</a:t>
            </a:r>
            <a:endParaRPr/>
          </a:p>
        </p:txBody>
      </p: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CL" sz="4000"/>
              <a:t>Who are the </a:t>
            </a:r>
            <a:r>
              <a:rPr b="1" lang="en-CL" sz="4000">
                <a:solidFill>
                  <a:schemeClr val="accent2"/>
                </a:solidFill>
              </a:rPr>
              <a:t>users</a:t>
            </a:r>
            <a:r>
              <a:rPr lang="en-CL" sz="4000"/>
              <a:t>?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CL" sz="4000"/>
              <a:t>What do they </a:t>
            </a:r>
            <a:r>
              <a:rPr b="1" lang="en-CL" sz="4000">
                <a:solidFill>
                  <a:schemeClr val="accent2"/>
                </a:solidFill>
              </a:rPr>
              <a:t>need</a:t>
            </a:r>
            <a:r>
              <a:rPr lang="en-CL" sz="4000"/>
              <a:t>?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CL" sz="4000"/>
              <a:t>What </a:t>
            </a:r>
            <a:r>
              <a:rPr b="1" lang="en-CL" sz="4000">
                <a:solidFill>
                  <a:schemeClr val="accent2"/>
                </a:solidFill>
              </a:rPr>
              <a:t>task</a:t>
            </a:r>
            <a:r>
              <a:rPr lang="en-CL" sz="4000"/>
              <a:t> are they trying to solve?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CL" sz="4000"/>
              <a:t>How do they </a:t>
            </a:r>
            <a:r>
              <a:rPr b="1" lang="en-CL" sz="4000">
                <a:solidFill>
                  <a:schemeClr val="accent2"/>
                </a:solidFill>
              </a:rPr>
              <a:t>interact</a:t>
            </a:r>
            <a:r>
              <a:rPr lang="en-CL" sz="4000"/>
              <a:t> with the system?</a:t>
            </a:r>
            <a:endParaRPr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CL" sz="4000"/>
              <a:t>How does the </a:t>
            </a:r>
            <a:r>
              <a:rPr b="1" lang="en-CL" sz="4000">
                <a:solidFill>
                  <a:schemeClr val="accent2"/>
                </a:solidFill>
              </a:rPr>
              <a:t>real world </a:t>
            </a:r>
            <a:r>
              <a:rPr lang="en-CL" sz="4000"/>
              <a:t>make this hard?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2890859" y="5727125"/>
            <a:ext cx="64102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https://arxiv.org/pdf/1804.03209.pdf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679713" y="5628727"/>
            <a:ext cx="3220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L" sz="1800" u="none" cap="none" strike="noStrike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* Automatic Speech Recognition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2850334" y="436828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599750" y="3360313"/>
            <a:ext cx="3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13" y="4615338"/>
            <a:ext cx="105822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1084375" y="4365575"/>
            <a:ext cx="81867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778000" y="3968075"/>
            <a:ext cx="562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ingle </a:t>
            </a: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ord </a:t>
            </a: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arget </a:t>
            </a:r>
            <a:r>
              <a:rPr b="1"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CL" sz="1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egment</a:t>
            </a:r>
            <a:endParaRPr sz="17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888" y="5672625"/>
            <a:ext cx="34385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1409350" y="5665569"/>
            <a:ext cx="78506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https://commonvoice.mozilla.org/en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529" y="2636706"/>
            <a:ext cx="5420067" cy="16165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07" name="Google Shape;307;p31"/>
          <p:cNvSpPr/>
          <p:nvPr/>
        </p:nvSpPr>
        <p:spPr>
          <a:xfrm>
            <a:off x="6909982" y="4409070"/>
            <a:ext cx="45131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https://commonvoice.mozilla.org/en/datasets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/>
          <p:nvPr/>
        </p:nvSpPr>
        <p:spPr>
          <a:xfrm>
            <a:off x="3503486" y="4592549"/>
            <a:ext cx="3565133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accent2"/>
                </a:solidFill>
              </a:rPr>
              <a:t>KWS Data Collection &amp; </a:t>
            </a:r>
            <a:br>
              <a:rPr lang="en-CL" sz="6600">
                <a:solidFill>
                  <a:schemeClr val="accent2"/>
                </a:solidFill>
              </a:rPr>
            </a:br>
            <a:r>
              <a:rPr lang="en-CL" sz="6600">
                <a:solidFill>
                  <a:schemeClr val="dk2"/>
                </a:solidFill>
              </a:rPr>
              <a:t>Pre-Processing</a:t>
            </a:r>
            <a:endParaRPr sz="6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4"/>
          <p:cNvPicPr preferRelativeResize="0"/>
          <p:nvPr/>
        </p:nvPicPr>
        <p:blipFill rotWithShape="1">
          <a:blip r:embed="rId3">
            <a:alphaModFix/>
          </a:blip>
          <a:srcRect b="0" l="166" r="1000" t="0"/>
          <a:stretch/>
        </p:blipFill>
        <p:spPr>
          <a:xfrm>
            <a:off x="111214" y="2443337"/>
            <a:ext cx="12080784" cy="1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720813" y="2074005"/>
            <a:ext cx="18650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rgbClr val="4B90F5"/>
                </a:solidFill>
                <a:latin typeface="Calibri"/>
                <a:ea typeface="Calibri"/>
                <a:cs typeface="Calibri"/>
                <a:sym typeface="Calibri"/>
              </a:rPr>
              <a:t>Data Engineering 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3453853" y="2074005"/>
            <a:ext cx="20890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rgbClr val="F9C404"/>
                </a:solidFill>
                <a:latin typeface="Calibri"/>
                <a:ea typeface="Calibri"/>
                <a:cs typeface="Calibri"/>
                <a:sym typeface="Calibri"/>
              </a:rPr>
              <a:t>Model Engineering 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6969213" y="2074005"/>
            <a:ext cx="2087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rgbClr val="3BB25D"/>
                </a:solidFill>
                <a:latin typeface="Calibri"/>
                <a:ea typeface="Calibri"/>
                <a:cs typeface="Calibri"/>
                <a:sym typeface="Calibri"/>
              </a:rPr>
              <a:t>Model Deployment 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10088333" y="2074005"/>
            <a:ext cx="1906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rgbClr val="ED4C3C"/>
                </a:solidFill>
                <a:latin typeface="Calibri"/>
                <a:ea typeface="Calibri"/>
                <a:cs typeface="Calibri"/>
                <a:sym typeface="Calibri"/>
              </a:rPr>
              <a:t>Product Analytics </a:t>
            </a:r>
            <a:endParaRPr/>
          </a:p>
        </p:txBody>
      </p:sp>
      <p:grpSp>
        <p:nvGrpSpPr>
          <p:cNvPr id="330" name="Google Shape;330;p34"/>
          <p:cNvGrpSpPr/>
          <p:nvPr/>
        </p:nvGrpSpPr>
        <p:grpSpPr>
          <a:xfrm>
            <a:off x="1777453" y="4414664"/>
            <a:ext cx="4747181" cy="855836"/>
            <a:chOff x="1361440" y="5151120"/>
            <a:chExt cx="5383589" cy="970570"/>
          </a:xfrm>
        </p:grpSpPr>
        <p:pic>
          <p:nvPicPr>
            <p:cNvPr id="331" name="Google Shape;331;p34"/>
            <p:cNvPicPr preferRelativeResize="0"/>
            <p:nvPr/>
          </p:nvPicPr>
          <p:blipFill rotWithShape="1">
            <a:blip r:embed="rId4">
              <a:alphaModFix/>
            </a:blip>
            <a:srcRect b="0" l="0" r="0" t="49029"/>
            <a:stretch/>
          </p:blipFill>
          <p:spPr>
            <a:xfrm>
              <a:off x="1361440" y="5151120"/>
              <a:ext cx="3232150" cy="966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4"/>
            <p:cNvPicPr preferRelativeResize="0"/>
            <p:nvPr/>
          </p:nvPicPr>
          <p:blipFill rotWithShape="1">
            <a:blip r:embed="rId5">
              <a:alphaModFix/>
            </a:blip>
            <a:srcRect b="49029" l="33435" r="0" t="0"/>
            <a:stretch/>
          </p:blipFill>
          <p:spPr>
            <a:xfrm>
              <a:off x="4593590" y="5151120"/>
              <a:ext cx="2151439" cy="966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4"/>
            <p:cNvPicPr preferRelativeResize="0"/>
            <p:nvPr/>
          </p:nvPicPr>
          <p:blipFill rotWithShape="1">
            <a:blip r:embed="rId6">
              <a:alphaModFix/>
            </a:blip>
            <a:srcRect b="49029" l="-1" r="66244" t="0"/>
            <a:stretch/>
          </p:blipFill>
          <p:spPr>
            <a:xfrm>
              <a:off x="4593590" y="5155220"/>
              <a:ext cx="1091047" cy="9664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34"/>
          <p:cNvPicPr preferRelativeResize="0"/>
          <p:nvPr/>
        </p:nvPicPr>
        <p:blipFill rotWithShape="1">
          <a:blip r:embed="rId7">
            <a:alphaModFix/>
          </a:blip>
          <a:srcRect b="63143" l="0" r="49092" t="0"/>
          <a:stretch/>
        </p:blipFill>
        <p:spPr>
          <a:xfrm>
            <a:off x="10394584" y="5342360"/>
            <a:ext cx="972458" cy="53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8">
            <a:alphaModFix/>
          </a:blip>
          <a:srcRect b="0" l="0" r="0" t="35317"/>
          <a:stretch/>
        </p:blipFill>
        <p:spPr>
          <a:xfrm>
            <a:off x="9925066" y="4414664"/>
            <a:ext cx="1897112" cy="92769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 rot="5400000">
            <a:off x="5694152" y="-2408970"/>
            <a:ext cx="369332" cy="841903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drawing&#10;&#10;Description automatically generated" id="337" name="Google Shape;33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15020" y="597934"/>
            <a:ext cx="927595" cy="9275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processor Icons - Download Free Vector Icons | Noun Project" id="338" name="Google Shape;33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49259" y="668494"/>
            <a:ext cx="927695" cy="927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processor Icons - Download Free Vector Icons | Noun Project" id="339" name="Google Shape;33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0681" y="668493"/>
            <a:ext cx="927695" cy="927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4"/>
          <p:cNvCxnSpPr/>
          <p:nvPr/>
        </p:nvCxnSpPr>
        <p:spPr>
          <a:xfrm>
            <a:off x="844528" y="1708484"/>
            <a:ext cx="0" cy="3655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34"/>
          <p:cNvCxnSpPr/>
          <p:nvPr/>
        </p:nvCxnSpPr>
        <p:spPr>
          <a:xfrm>
            <a:off x="10913106" y="1619691"/>
            <a:ext cx="0" cy="3655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atabase icons Royalty Free Vector Image - VectorStock" id="342" name="Google Shape;342;p34"/>
          <p:cNvPicPr preferRelativeResize="0"/>
          <p:nvPr/>
        </p:nvPicPr>
        <p:blipFill rotWithShape="1">
          <a:blip r:embed="rId12">
            <a:alphaModFix/>
          </a:blip>
          <a:srcRect b="10823" l="0" r="0" t="0"/>
          <a:stretch/>
        </p:blipFill>
        <p:spPr>
          <a:xfrm>
            <a:off x="1303626" y="768731"/>
            <a:ext cx="699435" cy="68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607150" y="4352484"/>
            <a:ext cx="11387410" cy="1522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34"/>
          <p:cNvGrpSpPr/>
          <p:nvPr/>
        </p:nvGrpSpPr>
        <p:grpSpPr>
          <a:xfrm>
            <a:off x="222560" y="4814905"/>
            <a:ext cx="11772000" cy="720922"/>
            <a:chOff x="6604" y="1168356"/>
            <a:chExt cx="11772000" cy="720922"/>
          </a:xfrm>
        </p:grpSpPr>
        <p:cxnSp>
          <p:nvCxnSpPr>
            <p:cNvPr id="345" name="Google Shape;345;p34"/>
            <p:cNvCxnSpPr>
              <a:endCxn id="343" idx="3"/>
            </p:cNvCxnSpPr>
            <p:nvPr/>
          </p:nvCxnSpPr>
          <p:spPr>
            <a:xfrm>
              <a:off x="6604" y="1425304"/>
              <a:ext cx="11772000" cy="417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pic>
          <p:nvPicPr>
            <p:cNvPr id="346" name="Google Shape;346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40077" y="1168356"/>
              <a:ext cx="3926723" cy="720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2" name="Google Shape;352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5"/>
          <p:cNvGrpSpPr/>
          <p:nvPr/>
        </p:nvGrpSpPr>
        <p:grpSpPr>
          <a:xfrm>
            <a:off x="665922" y="4814905"/>
            <a:ext cx="10942982" cy="720922"/>
            <a:chOff x="6470" y="1168356"/>
            <a:chExt cx="11772134" cy="720922"/>
          </a:xfrm>
        </p:grpSpPr>
        <p:cxnSp>
          <p:nvCxnSpPr>
            <p:cNvPr id="355" name="Google Shape;355;p35"/>
            <p:cNvCxnSpPr/>
            <p:nvPr/>
          </p:nvCxnSpPr>
          <p:spPr>
            <a:xfrm>
              <a:off x="6470" y="1425216"/>
              <a:ext cx="11772134" cy="41788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pic>
          <p:nvPicPr>
            <p:cNvPr id="356" name="Google Shape;356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40077" y="1168356"/>
              <a:ext cx="3926723" cy="720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8" name="Google Shape;3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4" name="Google Shape;404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5" name="Google Shape;4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9" name="Google Shape;4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5" name="Google Shape;425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26" name="Google Shape;4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33" name="Google Shape;4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0" name="Google Shape;4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54" name="Google Shape;4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169"/>
            <a:ext cx="8232441" cy="463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7" name="Google Shape;467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68" name="Google Shape;4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 txBox="1"/>
          <p:nvPr/>
        </p:nvSpPr>
        <p:spPr>
          <a:xfrm>
            <a:off x="2512615" y="5854998"/>
            <a:ext cx="7166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lower band frequencies </a:t>
            </a: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much more crisper to us 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3" name="Google Shape;4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90" name="Google Shape;49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Spectrograms and MFCCs</a:t>
            </a:r>
            <a:br>
              <a:rPr lang="en-CL" sz="5400"/>
            </a:br>
            <a:r>
              <a:rPr lang="en-CL" sz="4000">
                <a:solidFill>
                  <a:schemeClr val="accent2"/>
                </a:solidFill>
              </a:rPr>
              <a:t>Code Time!</a:t>
            </a:r>
            <a:endParaRPr sz="5400">
              <a:solidFill>
                <a:schemeClr val="accent2"/>
              </a:solidFill>
            </a:endParaRPr>
          </a:p>
        </p:txBody>
      </p:sp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4897" y="4394579"/>
            <a:ext cx="1495251" cy="173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w notebooks in Drive" id="497" name="Google Shape;4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7965" y="4067862"/>
            <a:ext cx="2385384" cy="238538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/>
          <p:nvPr/>
        </p:nvSpPr>
        <p:spPr>
          <a:xfrm>
            <a:off x="605589" y="4597772"/>
            <a:ext cx="5970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SpectrogramsMFCCs.ipynb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accent2"/>
                </a:solidFill>
              </a:rPr>
              <a:t>A Keyword Spotting</a:t>
            </a:r>
            <a:br>
              <a:rPr lang="en-CL" sz="6600">
                <a:solidFill>
                  <a:schemeClr val="accent2"/>
                </a:solidFill>
              </a:rPr>
            </a:br>
            <a:r>
              <a:rPr lang="en-CL" sz="6600">
                <a:solidFill>
                  <a:schemeClr val="dk2"/>
                </a:solidFill>
              </a:rPr>
              <a:t>Model</a:t>
            </a:r>
            <a:endParaRPr sz="6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9" name="Google Shape;509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17" name="Google Shape;5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24" name="Google Shape;52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169"/>
            <a:ext cx="8232441" cy="463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4">
            <a:alphaModFix/>
          </a:blip>
          <a:srcRect b="4256" l="0" r="-1" t="5622"/>
          <a:stretch/>
        </p:blipFill>
        <p:spPr>
          <a:xfrm>
            <a:off x="4904316" y="-4"/>
            <a:ext cx="7287684" cy="3694372"/>
          </a:xfrm>
          <a:custGeom>
            <a:rect b="b" l="l" r="r" t="t"/>
            <a:pathLst>
              <a:path extrusionOk="0" h="3694372" w="7287684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/>
          <p:nvPr/>
        </p:nvSpPr>
        <p:spPr>
          <a:xfrm>
            <a:off x="369327" y="1589773"/>
            <a:ext cx="11281109" cy="387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0"/>
          <p:cNvSpPr/>
          <p:nvPr/>
        </p:nvSpPr>
        <p:spPr>
          <a:xfrm rot="5400000">
            <a:off x="6200889" y="3031572"/>
            <a:ext cx="1661562" cy="1333415"/>
          </a:xfrm>
          <a:prstGeom prst="trapezoid">
            <a:avLst>
              <a:gd fmla="val 25000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0"/>
          <p:cNvSpPr/>
          <p:nvPr/>
        </p:nvSpPr>
        <p:spPr>
          <a:xfrm>
            <a:off x="1910687" y="341301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0"/>
          <p:cNvSpPr/>
          <p:nvPr/>
        </p:nvSpPr>
        <p:spPr>
          <a:xfrm>
            <a:off x="3783973" y="341770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0"/>
          <p:cNvSpPr/>
          <p:nvPr/>
        </p:nvSpPr>
        <p:spPr>
          <a:xfrm>
            <a:off x="7922074" y="342920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0"/>
          <p:cNvSpPr txBox="1"/>
          <p:nvPr/>
        </p:nvSpPr>
        <p:spPr>
          <a:xfrm>
            <a:off x="2613362" y="2883158"/>
            <a:ext cx="8833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Mic </a:t>
            </a:r>
            <a:endParaRPr/>
          </a:p>
        </p:txBody>
      </p:sp>
      <p:sp>
        <p:nvSpPr>
          <p:cNvPr id="536" name="Google Shape;536;p60"/>
          <p:cNvSpPr/>
          <p:nvPr/>
        </p:nvSpPr>
        <p:spPr>
          <a:xfrm>
            <a:off x="5599102" y="343363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P34DT05TR-A" id="537" name="Google Shape;537;p60"/>
          <p:cNvPicPr preferRelativeResize="0"/>
          <p:nvPr/>
        </p:nvPicPr>
        <p:blipFill rotWithShape="1">
          <a:blip r:embed="rId3">
            <a:alphaModFix/>
          </a:blip>
          <a:srcRect b="23593" l="8430" r="11606" t="17205"/>
          <a:stretch/>
        </p:blipFill>
        <p:spPr>
          <a:xfrm>
            <a:off x="2447551" y="3240277"/>
            <a:ext cx="1180247" cy="873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60"/>
          <p:cNvGrpSpPr/>
          <p:nvPr/>
        </p:nvGrpSpPr>
        <p:grpSpPr>
          <a:xfrm>
            <a:off x="163874" y="2755986"/>
            <a:ext cx="1791748" cy="1830385"/>
            <a:chOff x="313474" y="3146873"/>
            <a:chExt cx="1512047" cy="1512047"/>
          </a:xfrm>
        </p:grpSpPr>
        <p:pic>
          <p:nvPicPr>
            <p:cNvPr descr="Man with speech bubble - Free people icons" id="539" name="Google Shape;53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474" y="3146873"/>
              <a:ext cx="1512047" cy="1512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60"/>
            <p:cNvSpPr/>
            <p:nvPr/>
          </p:nvSpPr>
          <p:spPr>
            <a:xfrm>
              <a:off x="1115268" y="3480709"/>
              <a:ext cx="407626" cy="1177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0"/>
            <p:cNvSpPr txBox="1"/>
            <p:nvPr/>
          </p:nvSpPr>
          <p:spPr>
            <a:xfrm>
              <a:off x="939198" y="3331695"/>
              <a:ext cx="868747" cy="305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L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“UNIFEI”</a:t>
              </a:r>
              <a:endParaRPr/>
            </a:p>
          </p:txBody>
        </p:sp>
      </p:grpSp>
      <p:grpSp>
        <p:nvGrpSpPr>
          <p:cNvPr id="542" name="Google Shape;542;p60"/>
          <p:cNvGrpSpPr/>
          <p:nvPr/>
        </p:nvGrpSpPr>
        <p:grpSpPr>
          <a:xfrm>
            <a:off x="4501751" y="3004794"/>
            <a:ext cx="830997" cy="1301068"/>
            <a:chOff x="3134807" y="5160752"/>
            <a:chExt cx="830997" cy="1142310"/>
          </a:xfrm>
        </p:grpSpPr>
        <p:sp>
          <p:nvSpPr>
            <p:cNvPr id="543" name="Google Shape;543;p60"/>
            <p:cNvSpPr/>
            <p:nvPr/>
          </p:nvSpPr>
          <p:spPr>
            <a:xfrm>
              <a:off x="3207829" y="5160752"/>
              <a:ext cx="718891" cy="1063416"/>
            </a:xfrm>
            <a:prstGeom prst="rect">
              <a:avLst/>
            </a:prstGeom>
            <a:solidFill>
              <a:srgbClr val="C4E0B2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0"/>
            <p:cNvSpPr txBox="1"/>
            <p:nvPr/>
          </p:nvSpPr>
          <p:spPr>
            <a:xfrm rot="-5400000">
              <a:off x="2979151" y="5316409"/>
              <a:ext cx="11423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L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MFCC Feature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L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Converter</a:t>
              </a:r>
              <a:endParaRPr/>
            </a:p>
          </p:txBody>
        </p:sp>
      </p:grpSp>
      <p:sp>
        <p:nvSpPr>
          <p:cNvPr id="545" name="Google Shape;545;p60"/>
          <p:cNvSpPr/>
          <p:nvPr/>
        </p:nvSpPr>
        <p:spPr>
          <a:xfrm>
            <a:off x="2486532" y="2663358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0"/>
          <p:cNvSpPr/>
          <p:nvPr/>
        </p:nvSpPr>
        <p:spPr>
          <a:xfrm>
            <a:off x="4363290" y="2670047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0"/>
          <p:cNvSpPr/>
          <p:nvPr/>
        </p:nvSpPr>
        <p:spPr>
          <a:xfrm>
            <a:off x="6181280" y="2663358"/>
            <a:ext cx="1642708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0"/>
          <p:cNvSpPr/>
          <p:nvPr/>
        </p:nvSpPr>
        <p:spPr>
          <a:xfrm>
            <a:off x="8590274" y="3216658"/>
            <a:ext cx="963242" cy="963242"/>
          </a:xfrm>
          <a:prstGeom prst="flowChartSummingJunction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8492294" y="2663358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een Led Lamps - Free vector graphic on Pixabay" id="550" name="Google Shape;55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946819">
            <a:off x="10537479" y="3467481"/>
            <a:ext cx="875691" cy="122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0"/>
          <p:cNvSpPr/>
          <p:nvPr/>
        </p:nvSpPr>
        <p:spPr>
          <a:xfrm>
            <a:off x="9728757" y="4003657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ámpara de LED rojo | Vectores de dominio público" id="552" name="Google Shape;552;p60"/>
          <p:cNvPicPr preferRelativeResize="0"/>
          <p:nvPr/>
        </p:nvPicPr>
        <p:blipFill rotWithShape="1">
          <a:blip r:embed="rId6">
            <a:alphaModFix/>
          </a:blip>
          <a:srcRect b="0" l="32884" r="34373" t="0"/>
          <a:stretch/>
        </p:blipFill>
        <p:spPr>
          <a:xfrm rot="5400000">
            <a:off x="10666172" y="2209857"/>
            <a:ext cx="609466" cy="139427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0"/>
          <p:cNvSpPr/>
          <p:nvPr/>
        </p:nvSpPr>
        <p:spPr>
          <a:xfrm>
            <a:off x="10310950" y="3796172"/>
            <a:ext cx="1377831" cy="8913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0"/>
          <p:cNvSpPr/>
          <p:nvPr/>
        </p:nvSpPr>
        <p:spPr>
          <a:xfrm>
            <a:off x="1316921" y="1756137"/>
            <a:ext cx="1740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Obtains an 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60"/>
          <p:cNvSpPr/>
          <p:nvPr/>
        </p:nvSpPr>
        <p:spPr>
          <a:xfrm rot="5400000">
            <a:off x="2139557" y="627214"/>
            <a:ext cx="172989" cy="311584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4350361" y="1729308"/>
            <a:ext cx="15441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0"/>
          <p:cNvSpPr/>
          <p:nvPr/>
        </p:nvSpPr>
        <p:spPr>
          <a:xfrm rot="5400000">
            <a:off x="4832624" y="1517036"/>
            <a:ext cx="199607" cy="133334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0"/>
          <p:cNvSpPr/>
          <p:nvPr/>
        </p:nvSpPr>
        <p:spPr>
          <a:xfrm>
            <a:off x="6292687" y="1742494"/>
            <a:ext cx="1464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0"/>
          <p:cNvSpPr/>
          <p:nvPr/>
        </p:nvSpPr>
        <p:spPr>
          <a:xfrm rot="5400000">
            <a:off x="6868345" y="1292163"/>
            <a:ext cx="266265" cy="184119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8317827" y="1708653"/>
            <a:ext cx="1942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0"/>
          <p:cNvSpPr/>
          <p:nvPr/>
        </p:nvSpPr>
        <p:spPr>
          <a:xfrm rot="5400000">
            <a:off x="8928808" y="1529620"/>
            <a:ext cx="274994" cy="132490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0"/>
          <p:cNvSpPr/>
          <p:nvPr/>
        </p:nvSpPr>
        <p:spPr>
          <a:xfrm>
            <a:off x="9912967" y="1333289"/>
            <a:ext cx="19429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things happen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/>
          <p:nvPr/>
        </p:nvSpPr>
        <p:spPr>
          <a:xfrm rot="5400000">
            <a:off x="10736631" y="1393629"/>
            <a:ext cx="295595" cy="160870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neural network icon transparent" id="564" name="Google Shape;564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9171" y="3064060"/>
            <a:ext cx="1294408" cy="129440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/>
          <p:nvPr/>
        </p:nvSpPr>
        <p:spPr>
          <a:xfrm>
            <a:off x="9720392" y="2877389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0"/>
          <p:cNvSpPr/>
          <p:nvPr/>
        </p:nvSpPr>
        <p:spPr>
          <a:xfrm>
            <a:off x="10307821" y="2656899"/>
            <a:ext cx="1377831" cy="8913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5345" y="5061499"/>
            <a:ext cx="1112453" cy="11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4453" y="5087701"/>
            <a:ext cx="1160698" cy="118942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0"/>
          <p:cNvSpPr txBox="1"/>
          <p:nvPr/>
        </p:nvSpPr>
        <p:spPr>
          <a:xfrm>
            <a:off x="2478611" y="4236395"/>
            <a:ext cx="11320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16KHz / 16 bits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Sample: [1s]</a:t>
            </a:r>
            <a:endParaRPr/>
          </a:p>
        </p:txBody>
      </p:sp>
      <p:sp>
        <p:nvSpPr>
          <p:cNvPr id="570" name="Google Shape;570;p60"/>
          <p:cNvSpPr txBox="1"/>
          <p:nvPr/>
        </p:nvSpPr>
        <p:spPr>
          <a:xfrm>
            <a:off x="4336378" y="4262885"/>
            <a:ext cx="10906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[13, 50, 1]</a:t>
            </a:r>
            <a:endParaRPr/>
          </a:p>
        </p:txBody>
      </p:sp>
      <p:sp>
        <p:nvSpPr>
          <p:cNvPr id="571" name="Google Shape;571;p60"/>
          <p:cNvSpPr/>
          <p:nvPr/>
        </p:nvSpPr>
        <p:spPr>
          <a:xfrm>
            <a:off x="6289333" y="5074229"/>
            <a:ext cx="207425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Dim [1, 3]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 ‘iesti’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 ‘unifei’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 ‘silence’</a:t>
            </a:r>
            <a:endParaRPr/>
          </a:p>
        </p:txBody>
      </p:sp>
      <p:sp>
        <p:nvSpPr>
          <p:cNvPr id="572" name="Google Shape;572;p60"/>
          <p:cNvSpPr/>
          <p:nvPr/>
        </p:nvSpPr>
        <p:spPr>
          <a:xfrm>
            <a:off x="8456606" y="5047217"/>
            <a:ext cx="122005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highest probability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actions</a:t>
            </a:r>
            <a:endParaRPr/>
          </a:p>
        </p:txBody>
      </p:sp>
      <p:sp>
        <p:nvSpPr>
          <p:cNvPr id="573" name="Google Shape;573;p60"/>
          <p:cNvSpPr txBox="1"/>
          <p:nvPr/>
        </p:nvSpPr>
        <p:spPr>
          <a:xfrm>
            <a:off x="230534" y="327190"/>
            <a:ext cx="10515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Spotting (KWS) - </a:t>
            </a:r>
            <a:r>
              <a:rPr b="1" i="0" lang="en-CL" sz="3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Inference</a:t>
            </a:r>
            <a:r>
              <a:rPr b="0" i="0" lang="en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0"/>
          <p:cNvSpPr txBox="1"/>
          <p:nvPr/>
        </p:nvSpPr>
        <p:spPr>
          <a:xfrm>
            <a:off x="10631798" y="3190732"/>
            <a:ext cx="814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UNIFEI</a:t>
            </a:r>
            <a:endParaRPr/>
          </a:p>
        </p:txBody>
      </p:sp>
      <p:sp>
        <p:nvSpPr>
          <p:cNvPr id="575" name="Google Shape;575;p60"/>
          <p:cNvSpPr txBox="1"/>
          <p:nvPr/>
        </p:nvSpPr>
        <p:spPr>
          <a:xfrm>
            <a:off x="10773560" y="4322598"/>
            <a:ext cx="626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IESTI</a:t>
            </a:r>
            <a:endParaRPr/>
          </a:p>
        </p:txBody>
      </p:sp>
      <p:sp>
        <p:nvSpPr>
          <p:cNvPr id="576" name="Google Shape;576;p60"/>
          <p:cNvSpPr txBox="1"/>
          <p:nvPr/>
        </p:nvSpPr>
        <p:spPr>
          <a:xfrm>
            <a:off x="6662977" y="6201175"/>
            <a:ext cx="345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https://youtu.be/XnFYz-RSNe8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"/>
          <p:cNvSpPr txBox="1"/>
          <p:nvPr/>
        </p:nvSpPr>
        <p:spPr>
          <a:xfrm>
            <a:off x="230534" y="327190"/>
            <a:ext cx="10515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Spotting (KWS) – </a:t>
            </a:r>
            <a:r>
              <a:rPr b="1" i="0" lang="en-CL" sz="36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Create Model (Training) </a:t>
            </a:r>
            <a:endParaRPr b="1" i="0" sz="36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369327" y="1589773"/>
            <a:ext cx="11281109" cy="387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1"/>
          <p:cNvSpPr/>
          <p:nvPr/>
        </p:nvSpPr>
        <p:spPr>
          <a:xfrm rot="5400000">
            <a:off x="6200889" y="3031572"/>
            <a:ext cx="1661562" cy="1333415"/>
          </a:xfrm>
          <a:prstGeom prst="trapezoid">
            <a:avLst>
              <a:gd fmla="val 25000" name="adj"/>
            </a:avLst>
          </a:prstGeom>
          <a:solidFill>
            <a:srgbClr val="D8D8D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1910687" y="341301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3783973" y="341770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7922074" y="342920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1"/>
          <p:cNvSpPr txBox="1"/>
          <p:nvPr/>
        </p:nvSpPr>
        <p:spPr>
          <a:xfrm>
            <a:off x="2613362" y="2883158"/>
            <a:ext cx="8833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Mic </a:t>
            </a:r>
            <a:endParaRPr/>
          </a:p>
        </p:txBody>
      </p:sp>
      <p:sp>
        <p:nvSpPr>
          <p:cNvPr id="589" name="Google Shape;589;p61"/>
          <p:cNvSpPr/>
          <p:nvPr/>
        </p:nvSpPr>
        <p:spPr>
          <a:xfrm>
            <a:off x="5599102" y="3433632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P34DT05TR-A" id="590" name="Google Shape;590;p61"/>
          <p:cNvPicPr preferRelativeResize="0"/>
          <p:nvPr/>
        </p:nvPicPr>
        <p:blipFill rotWithShape="1">
          <a:blip r:embed="rId3">
            <a:alphaModFix/>
          </a:blip>
          <a:srcRect b="23593" l="8430" r="11606" t="17205"/>
          <a:stretch/>
        </p:blipFill>
        <p:spPr>
          <a:xfrm>
            <a:off x="2447551" y="3240277"/>
            <a:ext cx="1180247" cy="87383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1"/>
          <p:cNvSpPr/>
          <p:nvPr/>
        </p:nvSpPr>
        <p:spPr>
          <a:xfrm>
            <a:off x="690671" y="2860952"/>
            <a:ext cx="226191" cy="65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" name="Google Shape;592;p61"/>
          <p:cNvGrpSpPr/>
          <p:nvPr/>
        </p:nvGrpSpPr>
        <p:grpSpPr>
          <a:xfrm>
            <a:off x="4501751" y="3004794"/>
            <a:ext cx="830997" cy="1301068"/>
            <a:chOff x="3134807" y="5160752"/>
            <a:chExt cx="830997" cy="1142310"/>
          </a:xfrm>
        </p:grpSpPr>
        <p:sp>
          <p:nvSpPr>
            <p:cNvPr id="593" name="Google Shape;593;p61"/>
            <p:cNvSpPr/>
            <p:nvPr/>
          </p:nvSpPr>
          <p:spPr>
            <a:xfrm>
              <a:off x="3207829" y="5160752"/>
              <a:ext cx="718891" cy="1063416"/>
            </a:xfrm>
            <a:prstGeom prst="rect">
              <a:avLst/>
            </a:prstGeom>
            <a:solidFill>
              <a:srgbClr val="C4E0B2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1"/>
            <p:cNvSpPr txBox="1"/>
            <p:nvPr/>
          </p:nvSpPr>
          <p:spPr>
            <a:xfrm rot="-5400000">
              <a:off x="2979151" y="5316409"/>
              <a:ext cx="11423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L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MFCC Feature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L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Converter</a:t>
              </a:r>
              <a:endParaRPr/>
            </a:p>
          </p:txBody>
        </p:sp>
      </p:grpSp>
      <p:sp>
        <p:nvSpPr>
          <p:cNvPr id="595" name="Google Shape;595;p61"/>
          <p:cNvSpPr/>
          <p:nvPr/>
        </p:nvSpPr>
        <p:spPr>
          <a:xfrm>
            <a:off x="2486532" y="2663358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4363290" y="2670047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61"/>
          <p:cNvSpPr/>
          <p:nvPr/>
        </p:nvSpPr>
        <p:spPr>
          <a:xfrm>
            <a:off x="6181280" y="2663358"/>
            <a:ext cx="1642708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1"/>
          <p:cNvSpPr/>
          <p:nvPr/>
        </p:nvSpPr>
        <p:spPr>
          <a:xfrm>
            <a:off x="8492294" y="2663358"/>
            <a:ext cx="1141861" cy="21068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1613486" y="1756137"/>
            <a:ext cx="13749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Obtains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1"/>
          <p:cNvSpPr/>
          <p:nvPr/>
        </p:nvSpPr>
        <p:spPr>
          <a:xfrm rot="5400000">
            <a:off x="2139557" y="627214"/>
            <a:ext cx="172989" cy="311584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4350361" y="1729308"/>
            <a:ext cx="15441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1"/>
          <p:cNvSpPr/>
          <p:nvPr/>
        </p:nvSpPr>
        <p:spPr>
          <a:xfrm rot="5400000">
            <a:off x="4832624" y="1517036"/>
            <a:ext cx="199607" cy="1333348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6344687" y="1756137"/>
            <a:ext cx="1464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1"/>
          <p:cNvSpPr/>
          <p:nvPr/>
        </p:nvSpPr>
        <p:spPr>
          <a:xfrm rot="5400000">
            <a:off x="6868345" y="1292163"/>
            <a:ext cx="266265" cy="184119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1"/>
          <p:cNvSpPr/>
          <p:nvPr/>
        </p:nvSpPr>
        <p:spPr>
          <a:xfrm>
            <a:off x="8259250" y="1734968"/>
            <a:ext cx="1942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1"/>
          <p:cNvSpPr/>
          <p:nvPr/>
        </p:nvSpPr>
        <p:spPr>
          <a:xfrm rot="5400000">
            <a:off x="8928808" y="1529620"/>
            <a:ext cx="274994" cy="132490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1"/>
          <p:cNvSpPr/>
          <p:nvPr/>
        </p:nvSpPr>
        <p:spPr>
          <a:xfrm>
            <a:off x="9912967" y="1716826"/>
            <a:ext cx="1942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/ Deploy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1"/>
          <p:cNvSpPr/>
          <p:nvPr/>
        </p:nvSpPr>
        <p:spPr>
          <a:xfrm rot="5400000">
            <a:off x="10736631" y="1393629"/>
            <a:ext cx="295595" cy="160870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neural network icon transparent" id="609" name="Google Shape;60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171" y="3064060"/>
            <a:ext cx="1294408" cy="12944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9720392" y="3429318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345" y="5061499"/>
            <a:ext cx="1112453" cy="113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4453" y="5087701"/>
            <a:ext cx="1160698" cy="118942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1"/>
          <p:cNvSpPr txBox="1"/>
          <p:nvPr/>
        </p:nvSpPr>
        <p:spPr>
          <a:xfrm>
            <a:off x="2478611" y="4236395"/>
            <a:ext cx="113204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16KHz / 16 bits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Sample: [1s]</a:t>
            </a:r>
            <a:endParaRPr/>
          </a:p>
        </p:txBody>
      </p:sp>
      <p:sp>
        <p:nvSpPr>
          <p:cNvPr id="614" name="Google Shape;614;p61"/>
          <p:cNvSpPr txBox="1"/>
          <p:nvPr/>
        </p:nvSpPr>
        <p:spPr>
          <a:xfrm>
            <a:off x="4336378" y="4262885"/>
            <a:ext cx="10906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[13, 50, 1]</a:t>
            </a:r>
            <a:endParaRPr/>
          </a:p>
        </p:txBody>
      </p:sp>
      <p:pic>
        <p:nvPicPr>
          <p:cNvPr descr="Man with speech bubble - Free people icons" id="615" name="Google Shape;615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757" y="2675694"/>
            <a:ext cx="839033" cy="83903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Man with speech bubble - Free people icons" id="616" name="Google Shape;616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0654" y="2543337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17" name="Google Shape;617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4093" y="3440044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18" name="Google Shape;618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353" y="3617851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19" name="Google Shape;619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1116" y="4358468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20" name="Google Shape;620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5757" y="5535298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21" name="Google Shape;621;p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091" y="4562369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speech bubble - Free people icons" id="622" name="Google Shape;622;p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3773" y="5324429"/>
            <a:ext cx="839033" cy="83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536232" y="2821789"/>
            <a:ext cx="1043646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usion Matrix for Covid-19 Detection using CNN with actual data |  Download Scientific Diagram" id="624" name="Google Shape;624;p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681752" y="3893713"/>
            <a:ext cx="752606" cy="64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62512" y="5147642"/>
            <a:ext cx="1333416" cy="90448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1"/>
          <p:cNvSpPr/>
          <p:nvPr/>
        </p:nvSpPr>
        <p:spPr>
          <a:xfrm>
            <a:off x="10334140" y="5146361"/>
            <a:ext cx="1377831" cy="8913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1"/>
          <p:cNvSpPr/>
          <p:nvPr/>
        </p:nvSpPr>
        <p:spPr>
          <a:xfrm rot="10800000">
            <a:off x="6887461" y="4990690"/>
            <a:ext cx="2345566" cy="877824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1"/>
          <p:cNvSpPr/>
          <p:nvPr/>
        </p:nvSpPr>
        <p:spPr>
          <a:xfrm>
            <a:off x="10321408" y="3068303"/>
            <a:ext cx="1141861" cy="134186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6660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1"/>
          <p:cNvSpPr/>
          <p:nvPr/>
        </p:nvSpPr>
        <p:spPr>
          <a:xfrm rot="5400000">
            <a:off x="10736672" y="4551001"/>
            <a:ext cx="48178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TensorFlow Lite helps you from prototype to product — The TensorFlow  Blog" id="630" name="Google Shape;630;p61"/>
          <p:cNvPicPr preferRelativeResize="0"/>
          <p:nvPr/>
        </p:nvPicPr>
        <p:blipFill rotWithShape="1">
          <a:blip r:embed="rId18">
            <a:alphaModFix/>
          </a:blip>
          <a:srcRect b="8873" l="35246" r="38119" t="13688"/>
          <a:stretch/>
        </p:blipFill>
        <p:spPr>
          <a:xfrm>
            <a:off x="10362512" y="3177036"/>
            <a:ext cx="1045091" cy="116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1" y="2119264"/>
            <a:ext cx="5268291" cy="261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5429" y="1953038"/>
            <a:ext cx="5231462" cy="295192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2"/>
          <p:cNvSpPr/>
          <p:nvPr/>
        </p:nvSpPr>
        <p:spPr>
          <a:xfrm>
            <a:off x="5803479" y="3186683"/>
            <a:ext cx="714083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2"/>
          <p:cNvSpPr txBox="1"/>
          <p:nvPr/>
        </p:nvSpPr>
        <p:spPr>
          <a:xfrm>
            <a:off x="2556741" y="1321904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“UNIFEI”</a:t>
            </a:r>
            <a:endParaRPr/>
          </a:p>
        </p:txBody>
      </p:sp>
      <p:sp>
        <p:nvSpPr>
          <p:cNvPr id="639" name="Google Shape;639;p62"/>
          <p:cNvSpPr txBox="1"/>
          <p:nvPr/>
        </p:nvSpPr>
        <p:spPr>
          <a:xfrm>
            <a:off x="8259417" y="5168348"/>
            <a:ext cx="143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x 50 = 650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45" name="Google Shape;645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737" y="1803792"/>
            <a:ext cx="74555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3"/>
          <p:cNvSpPr/>
          <p:nvPr/>
        </p:nvSpPr>
        <p:spPr>
          <a:xfrm>
            <a:off x="4561647" y="5495925"/>
            <a:ext cx="2686878" cy="39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Arduino Nano-33     </a:t>
            </a:r>
            <a:endParaRPr/>
          </a:p>
        </p:txBody>
      </p:sp>
      <p:pic>
        <p:nvPicPr>
          <p:cNvPr id="648" name="Google Shape;64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0859" y="365125"/>
            <a:ext cx="6550282" cy="502581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3"/>
          <p:cNvSpPr/>
          <p:nvPr/>
        </p:nvSpPr>
        <p:spPr>
          <a:xfrm>
            <a:off x="581879" y="5348323"/>
            <a:ext cx="7379363" cy="11445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endParaRPr/>
          </a:p>
        </p:txBody>
      </p:sp>
      <p:sp>
        <p:nvSpPr>
          <p:cNvPr id="650" name="Google Shape;650;p63"/>
          <p:cNvSpPr txBox="1"/>
          <p:nvPr/>
        </p:nvSpPr>
        <p:spPr>
          <a:xfrm>
            <a:off x="4963542" y="5693465"/>
            <a:ext cx="24684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Model size: 200KB</a:t>
            </a:r>
            <a:endParaRPr/>
          </a:p>
        </p:txBody>
      </p:sp>
      <p:pic>
        <p:nvPicPr>
          <p:cNvPr id="651" name="Google Shape;65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23413" y="441941"/>
            <a:ext cx="1054618" cy="615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7" name="Google Shape;657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58" name="Google Shape;65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4"/>
          <p:cNvSpPr/>
          <p:nvPr/>
        </p:nvSpPr>
        <p:spPr>
          <a:xfrm>
            <a:off x="4561647" y="5495925"/>
            <a:ext cx="2686878" cy="39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Arduino Nano-33     </a:t>
            </a:r>
            <a:endParaRPr/>
          </a:p>
        </p:txBody>
      </p:sp>
      <p:pic>
        <p:nvPicPr>
          <p:cNvPr id="660" name="Google Shape;66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859" y="365125"/>
            <a:ext cx="6550282" cy="502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3413" y="441941"/>
            <a:ext cx="1054618" cy="615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7" name="Google Shape;667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68" name="Google Shape;6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5"/>
          <p:cNvSpPr/>
          <p:nvPr/>
        </p:nvSpPr>
        <p:spPr>
          <a:xfrm>
            <a:off x="4561647" y="5495925"/>
            <a:ext cx="2686878" cy="39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Arduino Nano-33     </a:t>
            </a:r>
            <a:endParaRPr/>
          </a:p>
        </p:txBody>
      </p:sp>
      <p:pic>
        <p:nvPicPr>
          <p:cNvPr id="670" name="Google Shape;6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3536" y="365125"/>
            <a:ext cx="749384" cy="59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645" y="966994"/>
            <a:ext cx="8993595" cy="3847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ensorFlow Lite helps you from prototype to product — The TensorFlow  Blog" id="672" name="Google Shape;672;p65"/>
          <p:cNvPicPr preferRelativeResize="0"/>
          <p:nvPr/>
        </p:nvPicPr>
        <p:blipFill rotWithShape="1">
          <a:blip r:embed="rId6">
            <a:alphaModFix/>
          </a:blip>
          <a:srcRect b="8873" l="35246" r="38119" t="13688"/>
          <a:stretch/>
        </p:blipFill>
        <p:spPr>
          <a:xfrm>
            <a:off x="8997802" y="2055813"/>
            <a:ext cx="1045091" cy="116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8" name="Google Shape;678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79" name="Google Shape;6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" y="0"/>
            <a:ext cx="12178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6"/>
          <p:cNvSpPr/>
          <p:nvPr/>
        </p:nvSpPr>
        <p:spPr>
          <a:xfrm>
            <a:off x="8153400" y="3752849"/>
            <a:ext cx="1390650" cy="5238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6"/>
          <p:cNvSpPr txBox="1"/>
          <p:nvPr/>
        </p:nvSpPr>
        <p:spPr>
          <a:xfrm>
            <a:off x="8516743" y="3830120"/>
            <a:ext cx="7280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KB</a:t>
            </a:r>
            <a:endParaRPr/>
          </a:p>
        </p:txBody>
      </p:sp>
      <p:pic>
        <p:nvPicPr>
          <p:cNvPr id="682" name="Google Shape;68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869" y="5720298"/>
            <a:ext cx="5777396" cy="113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7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Reading Material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Main references</a:t>
            </a:r>
            <a:endParaRPr/>
          </a:p>
        </p:txBody>
      </p:sp>
      <p:sp>
        <p:nvSpPr>
          <p:cNvPr id="693" name="Google Shape;693;p68"/>
          <p:cNvSpPr txBox="1"/>
          <p:nvPr>
            <p:ph idx="1" type="body"/>
          </p:nvPr>
        </p:nvSpPr>
        <p:spPr>
          <a:xfrm>
            <a:off x="838200" y="1568086"/>
            <a:ext cx="1123900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3"/>
              </a:rPr>
              <a:t>Harvard School of Engineering and Applied Sciences - CS249r: Tiny Machine Learning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4"/>
              </a:rPr>
              <a:t>Professional Certificate in Tiny Machine Learning (TinyML) – edX/Harvard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5"/>
              </a:rPr>
              <a:t>Introduction to Embedded Machine Learning (Coursera)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6"/>
              </a:rPr>
              <a:t>Text Book: "TinyML" by Pete Warden, Daniel Situnayake</a:t>
            </a:r>
            <a:r>
              <a:rPr lang="en-CL" sz="2000"/>
              <a:t>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94" name="Google Shape;694;p68"/>
          <p:cNvSpPr txBox="1"/>
          <p:nvPr/>
        </p:nvSpPr>
        <p:spPr>
          <a:xfrm>
            <a:off x="838200" y="3895413"/>
            <a:ext cx="1087157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411"/>
              </a:buClr>
              <a:buSzPts val="2400"/>
              <a:buFont typeface="Calibri"/>
              <a:buNone/>
            </a:pP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I want to thank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Shawn Hymel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Edge Impulse,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 Warden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Laurence Moroney 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from Google, and especially Harvard professor 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Vijay Janapa Reddi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, Ph.D. student 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Brian Plancher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their staff for preparing the excellent material on TinyML that is the basis of this course at UNIFEI.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</a:pPr>
            <a:r>
              <a:rPr b="0" i="0" lang="en-CL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IESTI01 course is part of the </a:t>
            </a:r>
            <a:r>
              <a:rPr b="0" i="0" lang="en-CL" sz="2400" u="sng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TinyML4D</a:t>
            </a:r>
            <a:r>
              <a:rPr b="0" i="0" lang="en-CL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an initiative to make TinyML education available to everyone globally.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/>
          <p:nvPr/>
        </p:nvSpPr>
        <p:spPr>
          <a:xfrm>
            <a:off x="0" y="0"/>
            <a:ext cx="5622324" cy="6858000"/>
          </a:xfrm>
          <a:prstGeom prst="rect">
            <a:avLst/>
          </a:prstGeom>
          <a:solidFill>
            <a:srgbClr val="A1A8AC">
              <a:alpha val="4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" name="Google Shape;700;p69"/>
          <p:cNvGrpSpPr/>
          <p:nvPr/>
        </p:nvGrpSpPr>
        <p:grpSpPr>
          <a:xfrm>
            <a:off x="543082" y="2290224"/>
            <a:ext cx="6658201" cy="2492990"/>
            <a:chOff x="543082" y="2290224"/>
            <a:chExt cx="6658201" cy="2492990"/>
          </a:xfrm>
        </p:grpSpPr>
        <p:sp>
          <p:nvSpPr>
            <p:cNvPr id="701" name="Google Shape;701;p69"/>
            <p:cNvSpPr/>
            <p:nvPr/>
          </p:nvSpPr>
          <p:spPr>
            <a:xfrm>
              <a:off x="543082" y="2290224"/>
              <a:ext cx="4663841" cy="2492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9600"/>
                <a:buFont typeface="Calibri"/>
                <a:buNone/>
              </a:pPr>
              <a:r>
                <a:rPr b="1" i="0" lang="en-CL" sz="9600" u="none" cap="none" strike="noStrike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Thanks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0"/>
                <a:buFont typeface="Calibri"/>
                <a:buNone/>
              </a:pPr>
              <a:r>
                <a:rPr b="1" i="0" lang="en-CL" sz="60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And stay safe!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9"/>
            <p:cNvSpPr/>
            <p:nvPr/>
          </p:nvSpPr>
          <p:spPr>
            <a:xfrm rot="1732609">
              <a:off x="6832663" y="2481447"/>
              <a:ext cx="290221" cy="3994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3" name="Google Shape;70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5406" y="1353461"/>
            <a:ext cx="5321426" cy="41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169"/>
            <a:ext cx="8232441" cy="463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 b="4256" l="0" r="-1" t="5622"/>
          <a:stretch/>
        </p:blipFill>
        <p:spPr>
          <a:xfrm>
            <a:off x="4904316" y="-4"/>
            <a:ext cx="7287684" cy="3694372"/>
          </a:xfrm>
          <a:custGeom>
            <a:rect b="b" l="l" r="r" t="t"/>
            <a:pathLst>
              <a:path extrusionOk="0" h="3694372" w="7287684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5">
            <a:alphaModFix/>
          </a:blip>
          <a:srcRect b="24193" l="0" r="0" t="3124"/>
          <a:stretch/>
        </p:blipFill>
        <p:spPr>
          <a:xfrm>
            <a:off x="4726728" y="3802961"/>
            <a:ext cx="7472381" cy="3055043"/>
          </a:xfrm>
          <a:custGeom>
            <a:rect b="b" l="l" r="r" t="t"/>
            <a:pathLst>
              <a:path extrusionOk="0" h="3055043" w="7472381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22169"/>
            <a:ext cx="8232441" cy="463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4256" l="0" r="-1" t="5622"/>
          <a:stretch/>
        </p:blipFill>
        <p:spPr>
          <a:xfrm>
            <a:off x="4904316" y="-4"/>
            <a:ext cx="7287684" cy="3694372"/>
          </a:xfrm>
          <a:custGeom>
            <a:rect b="b" l="l" r="r" t="t"/>
            <a:pathLst>
              <a:path extrusionOk="0" h="3694372" w="7287684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24193" l="0" r="0" t="3124"/>
          <a:stretch/>
        </p:blipFill>
        <p:spPr>
          <a:xfrm>
            <a:off x="4726728" y="3802961"/>
            <a:ext cx="7472381" cy="3055043"/>
          </a:xfrm>
          <a:custGeom>
            <a:rect b="b" l="l" r="r" t="t"/>
            <a:pathLst>
              <a:path extrusionOk="0" h="3055043" w="7472381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573603" y="794340"/>
            <a:ext cx="4153125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More than just voice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Secutity</a:t>
            </a: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(Broken Glass)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(Anomaly Detection)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Medical</a:t>
            </a: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(Snore, Toss)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CL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r>
              <a:rPr lang="en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(Bee, insect sound)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accent2"/>
                </a:solidFill>
              </a:rPr>
              <a:t>Keyword Spotting</a:t>
            </a:r>
            <a:br>
              <a:rPr lang="en-CL" sz="6600">
                <a:solidFill>
                  <a:schemeClr val="accent2"/>
                </a:solidFill>
              </a:rPr>
            </a:br>
            <a:r>
              <a:rPr lang="en-CL" sz="6600">
                <a:solidFill>
                  <a:schemeClr val="dk2"/>
                </a:solidFill>
              </a:rPr>
              <a:t>Challenges/Constrains</a:t>
            </a:r>
            <a:endParaRPr sz="6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2020-10-28T21:03:49Z</dcterms:created>
  <dc:creator>Marcelo Rovai</dc:creator>
</cp:coreProperties>
</file>